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80" r:id="rId5"/>
    <p:sldId id="295" r:id="rId6"/>
    <p:sldId id="296" r:id="rId7"/>
    <p:sldId id="326" r:id="rId8"/>
    <p:sldId id="327" r:id="rId9"/>
    <p:sldId id="339" r:id="rId10"/>
    <p:sldId id="338" r:id="rId11"/>
    <p:sldId id="335" r:id="rId12"/>
    <p:sldId id="344" r:id="rId13"/>
    <p:sldId id="337" r:id="rId14"/>
    <p:sldId id="336" r:id="rId15"/>
    <p:sldId id="341" r:id="rId16"/>
    <p:sldId id="325" r:id="rId17"/>
    <p:sldId id="340" r:id="rId18"/>
    <p:sldId id="343" r:id="rId19"/>
    <p:sldId id="342" r:id="rId20"/>
    <p:sldId id="333" r:id="rId21"/>
    <p:sldId id="328" r:id="rId22"/>
    <p:sldId id="329" r:id="rId23"/>
    <p:sldId id="334" r:id="rId24"/>
    <p:sldId id="330" r:id="rId25"/>
    <p:sldId id="331" r:id="rId26"/>
    <p:sldId id="332" r:id="rId27"/>
    <p:sldId id="259" r:id="rId2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Recht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BEF82-DB08-6743-BA0A-465BFB0D5535}" v="10" dt="2022-04-05T09:08:59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5A2D-7F10-4B06-A5F8-872FD5D47CBC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F0A99-E692-4142-A37E-FB30BC64B9D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089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B71C-078E-4C09-9E35-763B8E35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6A183-C908-4387-B469-0D13700B4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33A8-8CD2-471F-A7B4-D4DBFE45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5DCD-1DD6-4B8E-A223-F5B8060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9CFE-AEA6-4C41-BF12-7092DA4D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626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64C9-53ED-4562-B57B-BA5D4791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D5CAA-23E6-468B-8BFA-94D508D44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DFDB-3CE4-424E-9CD6-290D44E1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8C124-091F-49E1-9942-5AE5F457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61DAD-0DEE-49CA-8289-1E43C428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583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564F7-F709-486A-B8B1-DA7A86724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379E3-2CEA-443E-BA33-25F815987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2E34-68D9-4898-9AF9-B5075230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D323-56BF-4660-A515-431F70CF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D1391-1C0A-4AA0-AC82-4828CF29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88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4550-D555-4950-83B9-9DA2B8D5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3914-70FB-40AF-BCAD-6BEB6D5B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96AA-6327-4F8C-9276-46638993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3B59-ACFF-4374-B3AA-951A9BF6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316D-5482-48B5-A6A9-52070190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911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57FC-8EFE-4DAE-BEA3-BB0E76A7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8A330-AF90-4ACD-A900-226B4D948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6B68-E361-40C1-B163-CC344D24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2C9D-96CD-4A58-B083-105F4410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6810A-6CB5-42F6-935D-C4FE0130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20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735A-C649-4C21-9DAB-14D5D20C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C7DB-F8F3-4DE0-B4A5-583AECEAF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D4362-5279-4D21-898E-F6F7F34A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BB44B-95A8-4710-93CD-88C15F30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047BE-7870-41E1-8BE0-2289760F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0ADE-8B83-4000-8701-E706D257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584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1DFC-A6A5-481B-A9A5-CD2927D4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936FA-5F61-4664-9E68-3BD29AE5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A96F7-C32A-491F-9891-967645A43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48BBF-5890-4448-ABF6-9D979C0C9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C6470-DD5E-4099-AACB-EE6EC0D70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02AF3-A0BD-428F-87B3-B925C67C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85A59-05FD-47F1-9EBE-10A2DA1B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945C6-0B50-480F-89B4-2ADEEC51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981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50E7-7B59-4B71-BEDB-AC45B9AD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BD466-6C32-4C00-B458-40E66746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1617F-F395-4E74-91A6-DB9C6B3C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124C-1E70-48A8-BB0A-391DFC56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368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48755-4F50-48AB-AFA0-80FC8458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59BF7-AF42-4DCD-A783-2B6A3F1A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1D57-F581-4A2D-975B-D783E6C3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34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0948-4A81-4A8C-BA1F-8A58E792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9789-08B9-4FF8-AC0D-D71ABD6C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DD3D6-3A5B-4077-87CB-EF02DB95F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BC327-9B34-4BFB-B536-A96A9287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81D5B-372D-465C-B8F9-6FAF6FAD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AB9B-F87F-4179-9258-AB3D08BA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587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6AB-3511-4CB3-A0AD-AAAD65BF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D8AB6-91EC-4F9F-A171-AF7BE4B24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AFF74-8594-4A14-8854-687F9460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5AB21-19D7-4694-8484-AA2F0B3E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C636C-5435-4BDE-84AA-8102394F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FC2B2-E701-40C9-B7A0-8081A012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362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3C9EB-057E-453E-B7CF-46F6686C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06A31-6C01-4BE3-8C4A-744FF9364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7DA76-8ECC-4D14-86AE-F579CB875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9F1F-ED43-4606-813E-FA942D3671D3}" type="datetimeFigureOut">
              <a:rPr lang="lt-LT" smtClean="0"/>
              <a:t>2022-04-01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4384-28C7-4FB9-959E-4460AD51B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F21D0-167F-4B6C-816D-0DA96825A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54ED-C4A7-4D39-AAFE-7A6892796F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90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rcusol.eu/en/overview/what-to-expect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4516-E37A-45D2-A386-708503DDD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48" y="1805436"/>
            <a:ext cx="10267950" cy="3657447"/>
          </a:xfrm>
        </p:spPr>
        <p:txBody>
          <a:bodyPr>
            <a:normAutofit fontScale="90000"/>
          </a:bodyPr>
          <a:lstStyle/>
          <a:p>
            <a:br>
              <a:rPr lang="en-US" sz="3600" b="1" kern="1400" spc="250" dirty="0">
                <a:effectLst/>
                <a:latin typeface="Bahnschrift SemiBold Condensed" panose="020B0502040204020203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US" sz="3600" b="1" kern="1400" spc="250" dirty="0">
                <a:effectLst/>
                <a:latin typeface="Bahnschrift SemiBold Condensed" panose="020B0502040204020203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US" sz="3600" b="1" kern="1400" spc="250" dirty="0">
                <a:effectLst/>
                <a:latin typeface="Bahnschrift SemiBold Condensed" panose="020B0502040204020203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US" sz="3600" b="1" kern="1400" spc="250" dirty="0">
                <a:effectLst/>
                <a:latin typeface="Bahnschrift SemiBold Condensed" panose="020B0502040204020203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US" sz="3600" b="1" kern="1400" spc="250" dirty="0">
                <a:effectLst/>
                <a:latin typeface="Bahnschrift SemiBold Condensed" panose="020B0502040204020203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US" sz="3600" b="1" kern="1400" spc="250" dirty="0">
                <a:effectLst/>
                <a:latin typeface="Bahnschrift SemiBold Condensed" panose="020B0502040204020203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en-GB" sz="5300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IPCEI</a:t>
            </a:r>
            <a:r>
              <a:rPr lang="lt-LT" sz="5300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r>
              <a:rPr lang="en-US" sz="5300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for the PV manufacturing in Europe</a:t>
            </a:r>
            <a:br>
              <a:rPr lang="en-US" sz="5300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</a:br>
            <a:r>
              <a:rPr lang="en-US" sz="5300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Project group for Circular PV – targets and cases</a:t>
            </a:r>
            <a:br>
              <a:rPr lang="en-GB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</a:br>
            <a:r>
              <a:rPr lang="en-GB" b="1" dirty="0">
                <a:effectLst/>
                <a:latin typeface="Bahnschrift Light" panose="020B0502040204020203" pitchFamily="34" charset="0"/>
                <a:ea typeface="Bahnschrift Light" panose="020B0502040204020203" pitchFamily="34" charset="0"/>
                <a:cs typeface="Bahnschrift Light" panose="020B0502040204020203" pitchFamily="34" charset="0"/>
              </a:rPr>
              <a:t> </a:t>
            </a:r>
            <a:br>
              <a:rPr lang="lt-LT" kern="1400" spc="-5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lt-LT" sz="4800" kern="1400" spc="-5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FE34B5-9AD7-44A2-B1E2-65766076B702}"/>
              </a:ext>
            </a:extLst>
          </p:cNvPr>
          <p:cNvSpPr txBox="1">
            <a:spLocks/>
          </p:cNvSpPr>
          <p:nvPr/>
        </p:nvSpPr>
        <p:spPr>
          <a:xfrm>
            <a:off x="4023940" y="5701211"/>
            <a:ext cx="3707935" cy="429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/>
          </a:p>
          <a:p>
            <a:r>
              <a:rPr lang="en-US" sz="1800" b="1" dirty="0"/>
              <a:t>January 2022</a:t>
            </a:r>
            <a:endParaRPr lang="en-US" sz="1800" b="1" dirty="0">
              <a:latin typeface="Bahnschrift Light" panose="020B0502040204020203" pitchFamily="34" charset="0"/>
            </a:endParaRPr>
          </a:p>
        </p:txBody>
      </p:sp>
      <p:pic>
        <p:nvPicPr>
          <p:cNvPr id="4" name="Bildobjekt 9">
            <a:extLst>
              <a:ext uri="{FF2B5EF4-FFF2-40B4-BE49-F238E27FC236}">
                <a16:creationId xmlns:a16="http://schemas.microsoft.com/office/drawing/2014/main" id="{3826ECC4-DF9D-40C3-BDFB-BBBCEF43D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86" y="4033075"/>
            <a:ext cx="3143160" cy="119148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147F757-E1A6-4128-8C35-9A6B9F529A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86" y="4219058"/>
            <a:ext cx="3531446" cy="1005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35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Modules not desgined for recycling or repair</a:t>
            </a:r>
          </a:p>
          <a:p>
            <a:pPr lvl="1"/>
            <a:r>
              <a:rPr lang="en-NO" dirty="0"/>
              <a:t>Modules made as low cost and long duration as possible</a:t>
            </a:r>
          </a:p>
          <a:p>
            <a:r>
              <a:rPr lang="en-NO" dirty="0"/>
              <a:t>Failure:</a:t>
            </a:r>
          </a:p>
          <a:p>
            <a:pPr lvl="1"/>
            <a:r>
              <a:rPr lang="en-NO" dirty="0"/>
              <a:t>Low expectations/demands for recycling</a:t>
            </a:r>
          </a:p>
          <a:p>
            <a:pPr lvl="1"/>
            <a:r>
              <a:rPr lang="en-NO" dirty="0"/>
              <a:t>Little incentive to design for easy dismantling/material separation</a:t>
            </a:r>
          </a:p>
          <a:p>
            <a:pPr lvl="1"/>
            <a:r>
              <a:rPr lang="en-NO" dirty="0"/>
              <a:t>Little incentive to develop methods for repair</a:t>
            </a:r>
          </a:p>
          <a:p>
            <a:pPr lvl="1"/>
            <a:r>
              <a:rPr lang="en-NO" dirty="0"/>
              <a:t>Environmental footprint of PV-generated kWh worse than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2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A significant fraction of discarded PV modules are functional</a:t>
            </a:r>
          </a:p>
          <a:p>
            <a:pPr lvl="1"/>
            <a:r>
              <a:rPr lang="en-NO" dirty="0"/>
              <a:t>Increasing volumes in the future</a:t>
            </a:r>
          </a:p>
          <a:p>
            <a:pPr lvl="1"/>
            <a:r>
              <a:rPr lang="en-NO" dirty="0"/>
              <a:t>Economic lifetime of PV parks can be down to 10-15 years or less while modules last longer</a:t>
            </a:r>
          </a:p>
          <a:p>
            <a:r>
              <a:rPr lang="en-NO" dirty="0"/>
              <a:t>Failure:</a:t>
            </a:r>
          </a:p>
          <a:p>
            <a:pPr lvl="1"/>
            <a:r>
              <a:rPr lang="en-NO" dirty="0"/>
              <a:t>Sub-optimal market for reuse, allready signs of negative reputation effects</a:t>
            </a:r>
          </a:p>
          <a:p>
            <a:pPr lvl="1"/>
            <a:r>
              <a:rPr lang="en-NO" dirty="0"/>
              <a:t>Standards and business models for ensuring market access and market acceptance lacking</a:t>
            </a:r>
          </a:p>
          <a:p>
            <a:pPr lvl="1"/>
            <a:r>
              <a:rPr lang="en-NO" dirty="0"/>
              <a:t>Environmental footprint of PV-generated kWh worse than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81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Goals/targets per segment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Recyclers </a:t>
            </a:r>
          </a:p>
          <a:p>
            <a:pPr lvl="1"/>
            <a:r>
              <a:rPr lang="en-GB" dirty="0" err="1"/>
              <a:t>LuxChemtech</a:t>
            </a:r>
            <a:r>
              <a:rPr lang="en-GB" dirty="0"/>
              <a:t>, REC Solar Norway (recycling silicon), </a:t>
            </a:r>
            <a:r>
              <a:rPr lang="en-GB" dirty="0" err="1"/>
              <a:t>ROSi</a:t>
            </a:r>
            <a:r>
              <a:rPr lang="en-GB" dirty="0"/>
              <a:t>, (Veolia?),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Fraunhofer CSP, ISC Konstanz, 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Eurac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Research, SINTEF, IFE, ENEA, IPVF, INES</a:t>
            </a:r>
          </a:p>
          <a:p>
            <a:endParaRPr lang="en-GB" dirty="0"/>
          </a:p>
          <a:p>
            <a:r>
              <a:rPr lang="en-GB" dirty="0"/>
              <a:t>Module manufacturers (but part of other working groups? Do we have the funding gap in Circular PV or other groups?)</a:t>
            </a:r>
          </a:p>
          <a:p>
            <a:pPr lvl="1"/>
            <a:r>
              <a:rPr lang="en-GB" dirty="0"/>
              <a:t>MCPV, </a:t>
            </a:r>
            <a:r>
              <a:rPr lang="en-GB" dirty="0" err="1"/>
              <a:t>Solarge</a:t>
            </a:r>
            <a:r>
              <a:rPr lang="en-GB" dirty="0"/>
              <a:t>, </a:t>
            </a:r>
            <a:r>
              <a:rPr lang="en-GB" dirty="0" err="1"/>
              <a:t>SolarWatt</a:t>
            </a:r>
            <a:r>
              <a:rPr lang="en-GB" dirty="0"/>
              <a:t>, </a:t>
            </a:r>
            <a:r>
              <a:rPr lang="en-GB" dirty="0" err="1"/>
              <a:t>SoliTek</a:t>
            </a:r>
            <a:r>
              <a:rPr lang="en-GB" dirty="0"/>
              <a:t>, </a:t>
            </a:r>
            <a:r>
              <a:rPr lang="en-GB" dirty="0" err="1"/>
              <a:t>Voltec</a:t>
            </a:r>
            <a:r>
              <a:rPr lang="en-GB" dirty="0"/>
              <a:t> Solar, </a:t>
            </a:r>
            <a:r>
              <a:rPr lang="en-GB" dirty="0" err="1"/>
              <a:t>FuturaSun</a:t>
            </a:r>
            <a:r>
              <a:rPr lang="en-GB" dirty="0"/>
              <a:t>, ENEL Green Power, 3S Solar Plus,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Fraunhofer CSP, ISC Konstanz, 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Eurac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Research, SINTEF, IFE, ENEA, IPVF, INES</a:t>
            </a:r>
          </a:p>
          <a:p>
            <a:pPr marL="285750" indent="-285750"/>
            <a:endParaRPr lang="en-GB" dirty="0"/>
          </a:p>
          <a:p>
            <a:r>
              <a:rPr lang="en-GB" dirty="0"/>
              <a:t>Reuse/repair value chain</a:t>
            </a:r>
          </a:p>
          <a:p>
            <a:pPr lvl="1"/>
            <a:r>
              <a:rPr lang="en-GB" dirty="0" err="1"/>
              <a:t>FuturaSun</a:t>
            </a:r>
            <a:r>
              <a:rPr lang="en-GB" dirty="0"/>
              <a:t>, </a:t>
            </a:r>
            <a:r>
              <a:rPr lang="en-GB" dirty="0" err="1"/>
              <a:t>Solitek</a:t>
            </a:r>
            <a:r>
              <a:rPr lang="en-GB" dirty="0"/>
              <a:t>, ENEL Green Power,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Fraunhofer CSP, ISC Konstanz, 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Eurac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Research, SINTEF, IFE, ENEA, IPVF, INES</a:t>
            </a:r>
          </a:p>
          <a:p>
            <a:endParaRPr lang="en-GB" dirty="0"/>
          </a:p>
          <a:p>
            <a:r>
              <a:rPr lang="en-GB" dirty="0"/>
              <a:t>Material and component producers</a:t>
            </a:r>
          </a:p>
          <a:p>
            <a:pPr lvl="1"/>
            <a:r>
              <a:rPr lang="en-GB" dirty="0" err="1"/>
              <a:t>Coveme</a:t>
            </a:r>
            <a:r>
              <a:rPr lang="en-GB" dirty="0"/>
              <a:t>, REC Solar Norway, </a:t>
            </a:r>
            <a:r>
              <a:rPr lang="en-GB" dirty="0" err="1"/>
              <a:t>Norsun</a:t>
            </a:r>
            <a:r>
              <a:rPr lang="en-GB" dirty="0"/>
              <a:t>, AGC, Standex, </a:t>
            </a:r>
            <a:r>
              <a:rPr lang="en-GB" dirty="0" err="1"/>
              <a:t>Valoe</a:t>
            </a:r>
            <a:r>
              <a:rPr lang="en-GB" dirty="0"/>
              <a:t> (Cells), Applied Materials,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Fraunhofer CSP, ISC Konstanz, </a:t>
            </a:r>
            <a:r>
              <a:rPr lang="en-GB" i="1" dirty="0" err="1">
                <a:solidFill>
                  <a:schemeClr val="bg2">
                    <a:lumMod val="50000"/>
                  </a:schemeClr>
                </a:solidFill>
              </a:rPr>
              <a:t>Eurac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Research, SINTEF, IFE, ENEA, IPVF, INES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79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 for goals/targets per segment (2030)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Recyclers </a:t>
            </a:r>
          </a:p>
          <a:p>
            <a:pPr lvl="1"/>
            <a:r>
              <a:rPr lang="en-GB" dirty="0"/>
              <a:t>Enable business models</a:t>
            </a:r>
          </a:p>
          <a:p>
            <a:pPr lvl="1"/>
            <a:r>
              <a:rPr lang="en-GB" dirty="0"/>
              <a:t>Perform technology development and scaling for efficient module recycling</a:t>
            </a:r>
          </a:p>
          <a:p>
            <a:pPr lvl="1"/>
            <a:r>
              <a:rPr lang="en-GB" dirty="0"/>
              <a:t>Handling approx. 180 </a:t>
            </a:r>
            <a:r>
              <a:rPr lang="en-GB" dirty="0" err="1"/>
              <a:t>kTons</a:t>
            </a:r>
            <a:r>
              <a:rPr lang="en-GB" dirty="0"/>
              <a:t> + of waste pr year</a:t>
            </a:r>
          </a:p>
          <a:p>
            <a:pPr lvl="1"/>
            <a:r>
              <a:rPr lang="en-GB" dirty="0"/>
              <a:t>Increase from 75 % to 98 % recycling of weight/volume of annual waste </a:t>
            </a:r>
          </a:p>
          <a:p>
            <a:pPr lvl="1"/>
            <a:r>
              <a:rPr lang="en-GB" dirty="0"/>
              <a:t>Increase recycling rates for all materials:</a:t>
            </a:r>
          </a:p>
          <a:p>
            <a:pPr lvl="2"/>
            <a:r>
              <a:rPr lang="en-GB" dirty="0"/>
              <a:t>Silicon:</a:t>
            </a:r>
          </a:p>
          <a:p>
            <a:pPr lvl="3"/>
            <a:r>
              <a:rPr lang="en-GB" dirty="0"/>
              <a:t>Manufacturing waste recycling: from a few % of recycled kerf today towards &gt;90 %, recycling of side- and top cuts and similar waste is kept at near 100 %</a:t>
            </a:r>
          </a:p>
          <a:p>
            <a:pPr lvl="3"/>
            <a:r>
              <a:rPr lang="en-GB" dirty="0" err="1"/>
              <a:t>EoL</a:t>
            </a:r>
            <a:r>
              <a:rPr lang="en-GB" dirty="0"/>
              <a:t> recycling: from near 0 % today to &gt;90 % for all purposes (open loop), increasing use of recycled </a:t>
            </a:r>
            <a:r>
              <a:rPr lang="en-GB" dirty="0" err="1"/>
              <a:t>EoL</a:t>
            </a:r>
            <a:r>
              <a:rPr lang="en-GB" dirty="0"/>
              <a:t> silicon in PV silicon production towards 10 % of </a:t>
            </a:r>
            <a:r>
              <a:rPr lang="en-GB" dirty="0" err="1"/>
              <a:t>EoL</a:t>
            </a:r>
            <a:r>
              <a:rPr lang="en-GB" dirty="0"/>
              <a:t> silicon </a:t>
            </a:r>
          </a:p>
          <a:p>
            <a:pPr lvl="2"/>
            <a:r>
              <a:rPr lang="en-GB" dirty="0"/>
              <a:t>Glass from high recycling rate today, open loop/low value (shredding which gives contaminated material - downcycling) to near 100 %, but increasingly higher value: &gt;50% high value products through high quality cullet, also, depending on the introduction of a material passport start closed loop recycling of PV glass</a:t>
            </a:r>
          </a:p>
          <a:p>
            <a:pPr lvl="2"/>
            <a:r>
              <a:rPr lang="en-GB" dirty="0"/>
              <a:t>Metals from cell and interconnect (Ag, Cu, Al,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Pb, </a:t>
            </a:r>
            <a:r>
              <a:rPr lang="en-GB" dirty="0"/>
              <a:t>In/Sn (ITO), Bi) from 0 – 100 % (open loop)</a:t>
            </a:r>
          </a:p>
          <a:p>
            <a:pPr lvl="2"/>
            <a:r>
              <a:rPr lang="en-GB" dirty="0"/>
              <a:t>Polymer </a:t>
            </a:r>
            <a:r>
              <a:rPr lang="en-GB" dirty="0" err="1"/>
              <a:t>backsheet</a:t>
            </a:r>
            <a:r>
              <a:rPr lang="en-GB" dirty="0"/>
              <a:t> from some thermal recycling to 100 % PET recycling, open loop, 20 % other recycling (fluorine containing), open loop</a:t>
            </a:r>
          </a:p>
          <a:p>
            <a:pPr lvl="2"/>
            <a:r>
              <a:rPr lang="en-GB" dirty="0"/>
              <a:t>Encapsulant from some thermal recycling to developing scalable process for material recycling</a:t>
            </a:r>
          </a:p>
          <a:p>
            <a:pPr lvl="2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Junction box already has high recycling rate (as normal electronic waste)</a:t>
            </a:r>
          </a:p>
          <a:p>
            <a:pPr lvl="2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Al-frames already has high recycling rate (open loop)</a:t>
            </a:r>
          </a:p>
          <a:p>
            <a:pPr lvl="2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Cu from wires already has high recycling rate (open loop)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5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 for goals/targets per segment (2030)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Module manufacturers</a:t>
            </a:r>
          </a:p>
          <a:p>
            <a:pPr lvl="1"/>
            <a:r>
              <a:rPr lang="en-GB" dirty="0"/>
              <a:t>Lower CO</a:t>
            </a:r>
            <a:r>
              <a:rPr lang="en-GB" baseline="-25000" dirty="0"/>
              <a:t>2</a:t>
            </a:r>
            <a:r>
              <a:rPr lang="en-GB" dirty="0"/>
              <a:t> footprint</a:t>
            </a:r>
            <a:r>
              <a:rPr lang="en-GB" baseline="30000" dirty="0"/>
              <a:t>*</a:t>
            </a:r>
            <a:r>
              <a:rPr lang="en-GB" dirty="0"/>
              <a:t> (+ other environmental metrics)</a:t>
            </a:r>
          </a:p>
          <a:p>
            <a:pPr marL="1200150" lvl="2" indent="-285750"/>
            <a:r>
              <a:rPr lang="en-GB" i="1" dirty="0"/>
              <a:t>European average of 400 kgCO</a:t>
            </a:r>
            <a:r>
              <a:rPr lang="en-GB" i="1" baseline="-25000" dirty="0"/>
              <a:t>2</a:t>
            </a:r>
            <a:r>
              <a:rPr lang="en-GB" i="1" dirty="0"/>
              <a:t>eq/</a:t>
            </a:r>
            <a:r>
              <a:rPr lang="en-GB" i="1" dirty="0" err="1"/>
              <a:t>kWp</a:t>
            </a:r>
            <a:r>
              <a:rPr lang="en-GB" i="1" dirty="0"/>
              <a:t> by 2025 and 300 kgCO</a:t>
            </a:r>
            <a:r>
              <a:rPr lang="en-GB" i="1" baseline="-25000" dirty="0"/>
              <a:t>2</a:t>
            </a:r>
            <a:r>
              <a:rPr lang="en-GB" i="1" dirty="0"/>
              <a:t>eq/</a:t>
            </a:r>
            <a:r>
              <a:rPr lang="en-GB" i="1" dirty="0" err="1"/>
              <a:t>kWp</a:t>
            </a:r>
            <a:r>
              <a:rPr lang="en-GB" i="1" dirty="0"/>
              <a:t> by 2030. Additional reduction can be expected if large scale implementation of low CO</a:t>
            </a:r>
            <a:r>
              <a:rPr lang="en-GB" i="1" baseline="-25000" dirty="0"/>
              <a:t>2</a:t>
            </a:r>
            <a:r>
              <a:rPr lang="en-GB" i="1" dirty="0"/>
              <a:t> Si and other innovations are conducted</a:t>
            </a:r>
          </a:p>
          <a:p>
            <a:pPr marL="1657350" lvl="3" indent="-285750"/>
            <a:r>
              <a:rPr lang="en-GB" dirty="0"/>
              <a:t>Using innovative design, high efficiency concepts</a:t>
            </a:r>
          </a:p>
          <a:p>
            <a:pPr marL="1657350" lvl="3" indent="-285750"/>
            <a:r>
              <a:rPr lang="en-GB" dirty="0"/>
              <a:t>Using less material (reduction in kg/</a:t>
            </a:r>
            <a:r>
              <a:rPr lang="en-GB" dirty="0" err="1"/>
              <a:t>Wp</a:t>
            </a:r>
            <a:r>
              <a:rPr lang="en-GB" dirty="0"/>
              <a:t>)</a:t>
            </a:r>
          </a:p>
          <a:p>
            <a:pPr marL="1657350" lvl="3" indent="-285750"/>
            <a:r>
              <a:rPr lang="en-GB" dirty="0"/>
              <a:t>Using low CO</a:t>
            </a:r>
            <a:r>
              <a:rPr lang="en-GB" baseline="-25000" dirty="0"/>
              <a:t>2</a:t>
            </a:r>
            <a:r>
              <a:rPr lang="en-GB" dirty="0"/>
              <a:t> components and materials</a:t>
            </a:r>
          </a:p>
          <a:p>
            <a:pPr marL="1657350" lvl="3" indent="-285750"/>
            <a:r>
              <a:rPr lang="en-GB" dirty="0"/>
              <a:t>Using recycled materials</a:t>
            </a:r>
          </a:p>
          <a:p>
            <a:pPr marL="1657350" lvl="3" indent="-285750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 certified documentation of environmental footprint</a:t>
            </a:r>
          </a:p>
          <a:p>
            <a:pPr marL="742950" lvl="1" indent="-285750"/>
            <a:r>
              <a:rPr lang="en-GB" dirty="0"/>
              <a:t>Support policy for design for recycling and repair/Eco Design</a:t>
            </a:r>
          </a:p>
          <a:p>
            <a:pPr marL="742950" lvl="1" indent="-285750"/>
            <a:r>
              <a:rPr lang="en-GB" dirty="0"/>
              <a:t>Develop supporting knowledge, methods, standards to enable long lifetime modules (product warrantable to 40 years)</a:t>
            </a:r>
          </a:p>
          <a:p>
            <a:pPr marL="742950" lvl="1" indent="-285750"/>
            <a:r>
              <a:rPr lang="en-GB" dirty="0"/>
              <a:t>Introduce material passport/accessible BOM for </a:t>
            </a:r>
            <a:br>
              <a:rPr lang="en-GB" dirty="0"/>
            </a:br>
            <a:r>
              <a:rPr lang="en-GB" dirty="0"/>
              <a:t>each module</a:t>
            </a:r>
          </a:p>
          <a:p>
            <a:pPr marL="742950" lvl="1" indent="-28575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8A47D6A-252F-594F-8DAE-B2720AE71E0D}"/>
              </a:ext>
            </a:extLst>
          </p:cNvPr>
          <p:cNvSpPr/>
          <p:nvPr/>
        </p:nvSpPr>
        <p:spPr>
          <a:xfrm>
            <a:off x="7892446" y="924908"/>
            <a:ext cx="3785320" cy="1402940"/>
          </a:xfrm>
          <a:prstGeom prst="wedgeEllipseCallout">
            <a:avLst>
              <a:gd name="adj1" fmla="val -138804"/>
              <a:gd name="adj2" fmla="val 27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Part of other working groups? Do we include the funding gap in Circular PV or another group?</a:t>
            </a:r>
            <a:endParaRPr lang="en-NO" dirty="0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BACE432-821D-0E4F-A1EB-575C06760D4C}"/>
              </a:ext>
            </a:extLst>
          </p:cNvPr>
          <p:cNvSpPr/>
          <p:nvPr/>
        </p:nvSpPr>
        <p:spPr>
          <a:xfrm>
            <a:off x="8891523" y="3286124"/>
            <a:ext cx="2610824" cy="1031083"/>
          </a:xfrm>
          <a:prstGeom prst="wedgeEllipseCallout">
            <a:avLst>
              <a:gd name="adj1" fmla="val -92983"/>
              <a:gd name="adj2" fmla="val -87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Chinese 700-800 kgCO2-eq/</a:t>
            </a:r>
            <a:r>
              <a:rPr lang="en-GB" dirty="0" err="1"/>
              <a:t>kWp</a:t>
            </a:r>
            <a:endParaRPr lang="en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DC59A-3812-0548-AABF-A3698EA106EC}"/>
              </a:ext>
            </a:extLst>
          </p:cNvPr>
          <p:cNvSpPr txBox="1"/>
          <p:nvPr/>
        </p:nvSpPr>
        <p:spPr>
          <a:xfrm>
            <a:off x="8216412" y="5275484"/>
            <a:ext cx="378532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O" dirty="0"/>
              <a:t>SunPower Maxeon module with Norsun wafers shown in 2021 EPD: 342 kgCO2eq/kWp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9BC5F-0ECA-DD4F-AB11-B26DC11F4A43}"/>
              </a:ext>
            </a:extLst>
          </p:cNvPr>
          <p:cNvSpPr txBox="1"/>
          <p:nvPr/>
        </p:nvSpPr>
        <p:spPr>
          <a:xfrm>
            <a:off x="2644277" y="6169580"/>
            <a:ext cx="524816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O" sz="1200" baseline="30000" dirty="0"/>
              <a:t>*</a:t>
            </a:r>
            <a:r>
              <a:rPr lang="en-NO" sz="1200" dirty="0"/>
              <a:t>Calculated using </a:t>
            </a:r>
            <a:r>
              <a:rPr lang="en-GB" sz="1200" dirty="0" err="1"/>
              <a:t>th</a:t>
            </a:r>
            <a:r>
              <a:rPr lang="en-NO" sz="1200" dirty="0"/>
              <a:t>e French tendering system (more detail needed)</a:t>
            </a:r>
          </a:p>
        </p:txBody>
      </p:sp>
    </p:spTree>
    <p:extLst>
      <p:ext uri="{BB962C8B-B14F-4D97-AF65-F5344CB8AC3E}">
        <p14:creationId xmlns:p14="http://schemas.microsoft.com/office/powerpoint/2010/main" val="260953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 for goals/targets per segment (2030)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Component producers</a:t>
            </a:r>
          </a:p>
          <a:p>
            <a:pPr lvl="1"/>
            <a:r>
              <a:rPr lang="en-GB" dirty="0"/>
              <a:t>Overall goal: motivate and support establishment of participants in all parts of the value chain</a:t>
            </a:r>
          </a:p>
          <a:p>
            <a:pPr lvl="1"/>
            <a:r>
              <a:rPr lang="en-GB" dirty="0"/>
              <a:t>Silicon: 90+ % reduction in CO2 emissions from Si feedstock used compared to all Chinese imports. Go from 244 000 </a:t>
            </a:r>
            <a:r>
              <a:rPr lang="en-GB" dirty="0" err="1"/>
              <a:t>Tonns</a:t>
            </a:r>
            <a:r>
              <a:rPr lang="en-GB" dirty="0"/>
              <a:t> CO</a:t>
            </a:r>
            <a:r>
              <a:rPr lang="en-GB" baseline="-25000" dirty="0"/>
              <a:t>2</a:t>
            </a:r>
            <a:r>
              <a:rPr lang="en-GB" dirty="0"/>
              <a:t>-eq to 16 230 </a:t>
            </a:r>
            <a:r>
              <a:rPr lang="en-GB" dirty="0" err="1"/>
              <a:t>Tonns</a:t>
            </a:r>
            <a:r>
              <a:rPr lang="en-GB" dirty="0"/>
              <a:t> CO</a:t>
            </a:r>
            <a:r>
              <a:rPr lang="en-GB" baseline="-25000" dirty="0"/>
              <a:t>2</a:t>
            </a:r>
            <a:r>
              <a:rPr lang="en-GB" dirty="0"/>
              <a:t>-eq at 100 GW annual production rate with lowest CO</a:t>
            </a:r>
            <a:r>
              <a:rPr lang="en-GB" baseline="-25000" dirty="0"/>
              <a:t>2</a:t>
            </a:r>
            <a:r>
              <a:rPr lang="en-GB" dirty="0"/>
              <a:t> wafers</a:t>
            </a:r>
          </a:p>
          <a:p>
            <a:pPr lvl="1"/>
            <a:r>
              <a:rPr lang="en-GB" dirty="0"/>
              <a:t>European, low CO2 production of:</a:t>
            </a:r>
          </a:p>
          <a:p>
            <a:pPr lvl="2"/>
            <a:r>
              <a:rPr lang="en-GB" dirty="0"/>
              <a:t>Back sheet</a:t>
            </a:r>
          </a:p>
          <a:p>
            <a:pPr lvl="2"/>
            <a:r>
              <a:rPr lang="en-GB" dirty="0"/>
              <a:t>Encapsulant</a:t>
            </a:r>
          </a:p>
          <a:p>
            <a:pPr lvl="2"/>
            <a:r>
              <a:rPr lang="en-GB" dirty="0"/>
              <a:t>Glass</a:t>
            </a:r>
          </a:p>
          <a:p>
            <a:pPr lvl="2"/>
            <a:r>
              <a:rPr lang="en-GB" dirty="0"/>
              <a:t>Wires</a:t>
            </a:r>
          </a:p>
          <a:p>
            <a:pPr lvl="2"/>
            <a:r>
              <a:rPr lang="en-GB" dirty="0"/>
              <a:t>Al</a:t>
            </a:r>
          </a:p>
          <a:p>
            <a:pPr lvl="2"/>
            <a:r>
              <a:rPr lang="en-GB" dirty="0"/>
              <a:t>…</a:t>
            </a:r>
          </a:p>
          <a:p>
            <a:pPr lvl="1"/>
            <a:r>
              <a:rPr lang="en-GB" dirty="0"/>
              <a:t>Enable digital services connected to low CO2, circular value chain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13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 for goals/targets per segment (2030)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Reuse/repair value chain</a:t>
            </a:r>
          </a:p>
          <a:p>
            <a:pPr lvl="1"/>
            <a:r>
              <a:rPr lang="en-GB" dirty="0"/>
              <a:t>To establish a second hand market – perhaps not the job of IPCEI as it is a very policy driven activity? </a:t>
            </a:r>
          </a:p>
          <a:p>
            <a:pPr lvl="1"/>
            <a:r>
              <a:rPr lang="en-GB" dirty="0"/>
              <a:t>Support policy with technical standards, experience through pilots</a:t>
            </a:r>
          </a:p>
          <a:p>
            <a:pPr lvl="1"/>
            <a:r>
              <a:rPr lang="en-GB" dirty="0"/>
              <a:t>Possible goal: 50 % of all functioning modules decommissioned are reused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83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sz="2400" dirty="0"/>
              <a:t>Norsun</a:t>
            </a:r>
          </a:p>
          <a:p>
            <a:pPr lvl="1"/>
            <a:r>
              <a:rPr lang="en-NO" sz="2000" dirty="0"/>
              <a:t>Contribution to IPCEI: </a:t>
            </a:r>
          </a:p>
          <a:p>
            <a:pPr lvl="2"/>
            <a:r>
              <a:rPr lang="en-GB" sz="1800" dirty="0"/>
              <a:t>L</a:t>
            </a:r>
            <a:r>
              <a:rPr lang="en-NO" sz="1800" dirty="0"/>
              <a:t>ow CO</a:t>
            </a:r>
            <a:r>
              <a:rPr lang="en-NO" sz="1800" baseline="-25000" dirty="0"/>
              <a:t>2</a:t>
            </a:r>
            <a:r>
              <a:rPr lang="en-NO" sz="1800" dirty="0"/>
              <a:t>, high quality Cz-Si wafers</a:t>
            </a:r>
          </a:p>
          <a:p>
            <a:pPr lvl="2"/>
            <a:r>
              <a:rPr lang="en-NO" sz="1800" dirty="0"/>
              <a:t>Enabling European value chain</a:t>
            </a:r>
          </a:p>
          <a:p>
            <a:pPr lvl="2"/>
            <a:r>
              <a:rPr lang="en-NO" sz="1800" dirty="0"/>
              <a:t>Enabling circular value chain</a:t>
            </a:r>
          </a:p>
          <a:p>
            <a:pPr lvl="1"/>
            <a:r>
              <a:rPr lang="en-NO" sz="2000" dirty="0"/>
              <a:t>Plans: </a:t>
            </a:r>
          </a:p>
          <a:p>
            <a:pPr lvl="2"/>
            <a:r>
              <a:rPr lang="en-NO" sz="1800" dirty="0"/>
              <a:t>Public plans for expansion towards 5 GW total capacity</a:t>
            </a:r>
          </a:p>
          <a:p>
            <a:pPr lvl="2"/>
            <a:r>
              <a:rPr lang="en-GB" sz="1800" dirty="0"/>
              <a:t>P</a:t>
            </a:r>
            <a:r>
              <a:rPr lang="en-NO" sz="1800" dirty="0"/>
              <a:t>otential for including low CO2 feedstock (REC Solar E2M)(35,4 kgCO</a:t>
            </a:r>
            <a:r>
              <a:rPr lang="en-NO" sz="1800" baseline="-25000" dirty="0"/>
              <a:t>2</a:t>
            </a:r>
            <a:r>
              <a:rPr lang="en-NO" sz="1800" dirty="0"/>
              <a:t>-eq/m</a:t>
            </a:r>
            <a:r>
              <a:rPr lang="en-NO" sz="1800" baseline="30000" dirty="0"/>
              <a:t>2</a:t>
            </a:r>
            <a:r>
              <a:rPr lang="en-NO" sz="1800" dirty="0"/>
              <a:t> wafer -&gt; 11,5 kgCO</a:t>
            </a:r>
            <a:r>
              <a:rPr lang="en-NO" sz="1800" baseline="-25000" dirty="0"/>
              <a:t>2</a:t>
            </a:r>
            <a:r>
              <a:rPr lang="en-NO" sz="1800" dirty="0"/>
              <a:t>-eq/m</a:t>
            </a:r>
            <a:r>
              <a:rPr lang="en-NO" sz="1800" baseline="30000" dirty="0"/>
              <a:t>2</a:t>
            </a:r>
            <a:r>
              <a:rPr lang="en-NO" sz="1800" dirty="0"/>
              <a:t> wafer)</a:t>
            </a:r>
          </a:p>
          <a:p>
            <a:pPr lvl="1"/>
            <a:r>
              <a:rPr lang="en-NO" sz="2000" dirty="0"/>
              <a:t>Gaps covered by IPCEI:</a:t>
            </a:r>
          </a:p>
          <a:p>
            <a:pPr lvl="2"/>
            <a:r>
              <a:rPr lang="en-NO" sz="1800" dirty="0"/>
              <a:t>S</a:t>
            </a:r>
            <a:r>
              <a:rPr lang="en-GB" sz="1800" dirty="0"/>
              <a:t>u</a:t>
            </a:r>
            <a:r>
              <a:rPr lang="en-NO" sz="1800" dirty="0"/>
              <a:t>bstantial investment needed</a:t>
            </a:r>
          </a:p>
          <a:p>
            <a:pPr lvl="2"/>
            <a:r>
              <a:rPr lang="en-NO" sz="1800" dirty="0"/>
              <a:t>Innovation on energy efficiency increases, automation, worker and environment safety, new feedstock (with roadmap)</a:t>
            </a:r>
          </a:p>
          <a:p>
            <a:pPr lvl="1"/>
            <a:r>
              <a:rPr lang="en-NO" sz="2000" dirty="0"/>
              <a:t>Potential effect:</a:t>
            </a:r>
          </a:p>
          <a:p>
            <a:pPr lvl="2"/>
            <a:r>
              <a:rPr lang="en-NO" sz="18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28">
            <a:extLst>
              <a:ext uri="{FF2B5EF4-FFF2-40B4-BE49-F238E27FC236}">
                <a16:creationId xmlns:a16="http://schemas.microsoft.com/office/drawing/2014/main" id="{C3105DB5-A67B-D14B-9195-78A42F4BE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40" t="33194" r="17422" b="59445"/>
          <a:stretch/>
        </p:blipFill>
        <p:spPr>
          <a:xfrm>
            <a:off x="8167012" y="1267376"/>
            <a:ext cx="2976365" cy="11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5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O" dirty="0"/>
              <a:t>REC Solar Norway</a:t>
            </a:r>
          </a:p>
          <a:p>
            <a:pPr lvl="1"/>
            <a:r>
              <a:rPr lang="en-NO" dirty="0"/>
              <a:t>Contribution to IPCEI: </a:t>
            </a:r>
          </a:p>
          <a:p>
            <a:pPr lvl="2"/>
            <a:r>
              <a:rPr lang="en-GB" dirty="0"/>
              <a:t>L</a:t>
            </a:r>
            <a:r>
              <a:rPr lang="en-NO" dirty="0"/>
              <a:t>ow CO</a:t>
            </a:r>
            <a:r>
              <a:rPr lang="en-NO" baseline="-25000" dirty="0"/>
              <a:t>2</a:t>
            </a:r>
            <a:r>
              <a:rPr lang="en-NO" dirty="0"/>
              <a:t>, high quality Si feedstock</a:t>
            </a:r>
          </a:p>
          <a:p>
            <a:pPr lvl="2"/>
            <a:r>
              <a:rPr lang="en-NO" dirty="0"/>
              <a:t>Enabling European value chain</a:t>
            </a:r>
          </a:p>
          <a:p>
            <a:pPr lvl="2"/>
            <a:r>
              <a:rPr lang="en-NO" dirty="0"/>
              <a:t>Enabling circular value chain</a:t>
            </a:r>
          </a:p>
          <a:p>
            <a:pPr lvl="1"/>
            <a:r>
              <a:rPr lang="en-NO" dirty="0"/>
              <a:t>Plans: </a:t>
            </a:r>
          </a:p>
          <a:p>
            <a:pPr lvl="2"/>
            <a:r>
              <a:rPr lang="en-NO" dirty="0"/>
              <a:t>No commitments on expansion</a:t>
            </a:r>
          </a:p>
          <a:p>
            <a:pPr lvl="2"/>
            <a:r>
              <a:rPr lang="nb-NO" dirty="0" err="1"/>
              <a:t>Potential</a:t>
            </a:r>
            <a:r>
              <a:rPr lang="nb-NO" dirty="0"/>
              <a:t> for </a:t>
            </a:r>
            <a:r>
              <a:rPr lang="nb-NO" dirty="0" err="1"/>
              <a:t>increasing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kerf</a:t>
            </a:r>
            <a:r>
              <a:rPr lang="nb-NO" dirty="0"/>
              <a:t> </a:t>
            </a:r>
            <a:r>
              <a:rPr lang="nb-NO" dirty="0" err="1"/>
              <a:t>recycled</a:t>
            </a:r>
            <a:r>
              <a:rPr lang="nb-NO" dirty="0"/>
              <a:t> Si </a:t>
            </a:r>
            <a:r>
              <a:rPr lang="nb-NO" dirty="0" err="1"/>
              <a:t>feedstock</a:t>
            </a:r>
            <a:endParaRPr lang="nb-NO" dirty="0"/>
          </a:p>
          <a:p>
            <a:pPr lvl="2"/>
            <a:r>
              <a:rPr lang="en-NO" dirty="0"/>
              <a:t>Development of process for recycling EoL silicon (high quality Si to high quality Si)</a:t>
            </a:r>
          </a:p>
          <a:p>
            <a:pPr lvl="1"/>
            <a:r>
              <a:rPr lang="en-NO" dirty="0"/>
              <a:t>Gaps covered by IPCEI:</a:t>
            </a:r>
          </a:p>
          <a:p>
            <a:pPr lvl="2"/>
            <a:r>
              <a:rPr lang="en-NO" dirty="0"/>
              <a:t>Unknown, uncertain investment</a:t>
            </a:r>
          </a:p>
          <a:p>
            <a:pPr lvl="2"/>
            <a:r>
              <a:rPr lang="en-NO" dirty="0"/>
              <a:t>Innovation on process for further refining kerf recycled Si feedstock (E2M: 6-7 kgCO</a:t>
            </a:r>
            <a:r>
              <a:rPr lang="en-NO" baseline="-25000" dirty="0"/>
              <a:t>2</a:t>
            </a:r>
            <a:r>
              <a:rPr lang="en-NO" dirty="0"/>
              <a:t>-eq/kg E2M compared to 140 kgCO</a:t>
            </a:r>
            <a:r>
              <a:rPr lang="en-NO" baseline="-25000" dirty="0"/>
              <a:t>2</a:t>
            </a:r>
            <a:r>
              <a:rPr lang="en-NO" dirty="0"/>
              <a:t>-eq/kg Chinese poly-Si)</a:t>
            </a:r>
          </a:p>
          <a:p>
            <a:pPr lvl="2"/>
            <a:r>
              <a:rPr lang="en-NO" dirty="0"/>
              <a:t>Innovation on process for using recycled EoL silicon in PV feedstock</a:t>
            </a:r>
          </a:p>
          <a:p>
            <a:pPr lvl="1"/>
            <a:r>
              <a:rPr lang="en-NO" dirty="0"/>
              <a:t>Potential effect:</a:t>
            </a:r>
          </a:p>
          <a:p>
            <a:pPr lvl="2"/>
            <a:r>
              <a:rPr lang="en-NO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REC Solar">
            <a:extLst>
              <a:ext uri="{FF2B5EF4-FFF2-40B4-BE49-F238E27FC236}">
                <a16:creationId xmlns:a16="http://schemas.microsoft.com/office/drawing/2014/main" id="{C2EA82E0-56DB-4547-A9A3-D37E3679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05" y="851240"/>
            <a:ext cx="2648266" cy="9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2400" dirty="0"/>
              <a:t>Coveme</a:t>
            </a:r>
          </a:p>
          <a:p>
            <a:pPr lvl="1"/>
            <a:r>
              <a:rPr lang="en-NO" sz="2000" dirty="0"/>
              <a:t>Contribution to IPCEI: </a:t>
            </a:r>
          </a:p>
          <a:p>
            <a:pPr lvl="2"/>
            <a:r>
              <a:rPr lang="en-NO" sz="1800" dirty="0"/>
              <a:t>High quality module backsheet, Fluorine free</a:t>
            </a:r>
          </a:p>
          <a:p>
            <a:pPr lvl="2"/>
            <a:r>
              <a:rPr lang="en-NO" sz="1800" dirty="0"/>
              <a:t>Enabling European value chain</a:t>
            </a:r>
          </a:p>
          <a:p>
            <a:pPr lvl="2"/>
            <a:r>
              <a:rPr lang="en-NO" sz="1800" dirty="0"/>
              <a:t>(Enabling circular value chain)</a:t>
            </a:r>
          </a:p>
          <a:p>
            <a:pPr lvl="1"/>
            <a:r>
              <a:rPr lang="en-NO" sz="2000" dirty="0"/>
              <a:t>Plans: </a:t>
            </a:r>
          </a:p>
          <a:p>
            <a:pPr lvl="2"/>
            <a:r>
              <a:rPr lang="en-NO" sz="1800" dirty="0"/>
              <a:t>Expansion of production in Italy seems flexible when market conditions support it</a:t>
            </a:r>
          </a:p>
          <a:p>
            <a:pPr lvl="2"/>
            <a:r>
              <a:rPr lang="en-NO" sz="1800" dirty="0"/>
              <a:t>Increase sustainability by using recycled PET (non-PV origin)</a:t>
            </a:r>
          </a:p>
          <a:p>
            <a:pPr lvl="2"/>
            <a:r>
              <a:rPr lang="en-NO" sz="1800" dirty="0"/>
              <a:t>Have successfully tested recycled PET from PV, however, need volume and separation process</a:t>
            </a:r>
          </a:p>
          <a:p>
            <a:pPr lvl="1"/>
            <a:r>
              <a:rPr lang="en-NO" sz="2000" dirty="0"/>
              <a:t>Gaps covered by IPCEI:</a:t>
            </a:r>
          </a:p>
          <a:p>
            <a:pPr lvl="2"/>
            <a:r>
              <a:rPr lang="en-NO" sz="1800" dirty="0"/>
              <a:t>Unknown investment</a:t>
            </a:r>
          </a:p>
          <a:p>
            <a:pPr lvl="2"/>
            <a:r>
              <a:rPr lang="en-NO" sz="1800" dirty="0"/>
              <a:t>Innovation on process for further increasing recycled PET in product</a:t>
            </a:r>
          </a:p>
          <a:p>
            <a:pPr lvl="2"/>
            <a:r>
              <a:rPr lang="en-NO" sz="1800" dirty="0"/>
              <a:t>Innovation on process for using recycled PV PET </a:t>
            </a:r>
          </a:p>
          <a:p>
            <a:endParaRPr lang="en-NO" sz="2400" dirty="0"/>
          </a:p>
          <a:p>
            <a:endParaRPr lang="en-NO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B5CC999-929C-F542-9DE0-039F509D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64" y="1320362"/>
            <a:ext cx="2455605" cy="7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4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5F8B-4C2C-4EEC-8516-20B05528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3D00-27F5-4E32-A492-03EB8B14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Ambitious European plans for PV power generation towards 2030 and 2050</a:t>
            </a:r>
          </a:p>
          <a:p>
            <a:r>
              <a:rPr lang="en-GB" dirty="0"/>
              <a:t>Continued innovation in PV technology along the value chain over many years</a:t>
            </a:r>
          </a:p>
          <a:p>
            <a:pPr lvl="1"/>
            <a:r>
              <a:rPr lang="en-GB" dirty="0"/>
              <a:t>Several recent European and national projects looking at recycling, reuse, low environmental footprint PV</a:t>
            </a:r>
          </a:p>
          <a:p>
            <a:pPr lvl="2"/>
            <a:r>
              <a:rPr lang="en-GB" dirty="0"/>
              <a:t>CABRISS (H2020)</a:t>
            </a:r>
          </a:p>
          <a:p>
            <a:pPr lvl="2"/>
            <a:r>
              <a:rPr lang="en-GB" dirty="0"/>
              <a:t>ECO-SOLAR (H2020)</a:t>
            </a:r>
          </a:p>
          <a:p>
            <a:pPr lvl="2"/>
            <a:r>
              <a:rPr lang="en-GB" dirty="0"/>
              <a:t>Super PV (H2020)</a:t>
            </a:r>
          </a:p>
          <a:p>
            <a:pPr lvl="2"/>
            <a:r>
              <a:rPr lang="en-GB" dirty="0"/>
              <a:t>CIRCUSOL (H2020)</a:t>
            </a:r>
          </a:p>
          <a:p>
            <a:pPr lvl="2"/>
            <a:r>
              <a:rPr lang="en-GB" dirty="0"/>
              <a:t>HIGHLITE (H2020)</a:t>
            </a:r>
          </a:p>
          <a:p>
            <a:pPr lvl="2"/>
            <a:r>
              <a:rPr lang="en-GB" dirty="0"/>
              <a:t>ICARUS (H2020)</a:t>
            </a:r>
          </a:p>
          <a:p>
            <a:pPr lvl="2"/>
            <a:r>
              <a:rPr lang="en-GB" dirty="0"/>
              <a:t>PHOTORAMA (H2020)</a:t>
            </a:r>
          </a:p>
          <a:p>
            <a:pPr lvl="2"/>
            <a:r>
              <a:rPr lang="en-GB" dirty="0"/>
              <a:t>...</a:t>
            </a:r>
          </a:p>
          <a:p>
            <a:r>
              <a:rPr lang="en-GB" dirty="0"/>
              <a:t>Need for European PV supply, and supply chain, robustness to reach targets for low footprint power generation</a:t>
            </a:r>
          </a:p>
          <a:p>
            <a:r>
              <a:rPr lang="en-GB" dirty="0"/>
              <a:t>Need </a:t>
            </a:r>
            <a:r>
              <a:rPr lang="en-GB" i="1" dirty="0"/>
              <a:t>competitive</a:t>
            </a:r>
            <a:r>
              <a:rPr lang="en-GB" dirty="0"/>
              <a:t> European PV supply, and supply chain</a:t>
            </a:r>
          </a:p>
          <a:p>
            <a:r>
              <a:rPr lang="en-GB" dirty="0"/>
              <a:t>Several implemented and planned EU policies will affect (and motivate) European PV industry along the whole value chain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FF179B1-E957-4FEF-BDA1-AA9C09BB9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AAE41988-EB16-4121-97C9-F4B293C44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5" y="6123044"/>
            <a:ext cx="1535462" cy="5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LuxChemtech</a:t>
            </a:r>
          </a:p>
          <a:p>
            <a:pPr lvl="1"/>
            <a:r>
              <a:rPr lang="en-NO" sz="2000" dirty="0"/>
              <a:t>Contribution to IPCEI: </a:t>
            </a:r>
          </a:p>
          <a:p>
            <a:pPr lvl="2"/>
            <a:r>
              <a:rPr lang="en-NO" sz="1800" dirty="0"/>
              <a:t>Recycling process for modules – separation into various material streams</a:t>
            </a:r>
          </a:p>
          <a:p>
            <a:pPr lvl="2"/>
            <a:r>
              <a:rPr lang="en-NO" sz="1800" dirty="0"/>
              <a:t>Enabling circular value chain</a:t>
            </a:r>
          </a:p>
          <a:p>
            <a:pPr lvl="2"/>
            <a:r>
              <a:rPr lang="en-NO" sz="1800" dirty="0"/>
              <a:t>Enabling European value chain</a:t>
            </a:r>
          </a:p>
          <a:p>
            <a:pPr lvl="1"/>
            <a:r>
              <a:rPr lang="en-NO" sz="2000" dirty="0"/>
              <a:t>Plans: </a:t>
            </a:r>
          </a:p>
          <a:p>
            <a:pPr lvl="2"/>
            <a:r>
              <a:rPr lang="en-NO" sz="1800" dirty="0"/>
              <a:t>Build first full industrial scale recycling plant when market conditions support it (operating the whole year)</a:t>
            </a:r>
          </a:p>
          <a:p>
            <a:pPr lvl="2"/>
            <a:r>
              <a:rPr lang="en-NO" sz="1800" dirty="0"/>
              <a:t>Develop and build automated machinery together with equipment suppliers </a:t>
            </a:r>
          </a:p>
          <a:p>
            <a:pPr lvl="1"/>
            <a:r>
              <a:rPr lang="en-NO" sz="2000" dirty="0"/>
              <a:t>Gaps covered by IPCEI:</a:t>
            </a:r>
          </a:p>
          <a:p>
            <a:pPr lvl="2"/>
            <a:r>
              <a:rPr lang="en-NO" sz="1800" dirty="0"/>
              <a:t>Investment in the order </a:t>
            </a:r>
            <a:r>
              <a:rPr lang="en-NO" sz="1800"/>
              <a:t>of x </a:t>
            </a:r>
            <a:r>
              <a:rPr lang="en-NO" sz="1800" dirty="0"/>
              <a:t>mill.EUR for first plant. Easily duplicated and scaled</a:t>
            </a:r>
          </a:p>
          <a:p>
            <a:pPr lvl="2"/>
            <a:r>
              <a:rPr lang="en-NO" sz="1800" dirty="0"/>
              <a:t>Innovation and implementation on recycling process for extracting high value metals</a:t>
            </a:r>
          </a:p>
          <a:p>
            <a:pPr lvl="2"/>
            <a:r>
              <a:rPr lang="en-NO" sz="1800" dirty="0"/>
              <a:t>Innovation on treatment of glass to increase recycled value </a:t>
            </a:r>
          </a:p>
          <a:p>
            <a:pPr lvl="2"/>
            <a:r>
              <a:rPr lang="en-NO" sz="1800" dirty="0"/>
              <a:t>Innovation on treatment on silicon to increase recycled value </a:t>
            </a:r>
          </a:p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DB92D-C1D1-3D44-B09C-D4763CBE2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806" y="851914"/>
            <a:ext cx="3097463" cy="3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SoliTek</a:t>
            </a:r>
          </a:p>
          <a:p>
            <a:endParaRPr lang="en-NO" dirty="0"/>
          </a:p>
          <a:p>
            <a:endParaRPr lang="en-NO" dirty="0"/>
          </a:p>
          <a:p>
            <a:r>
              <a:rPr lang="en-NO" dirty="0"/>
              <a:t>Voltec Solar</a:t>
            </a:r>
          </a:p>
          <a:p>
            <a:endParaRPr lang="en-NO" dirty="0"/>
          </a:p>
          <a:p>
            <a:endParaRPr lang="en-NO" dirty="0"/>
          </a:p>
          <a:p>
            <a:r>
              <a:rPr lang="en-NO" dirty="0"/>
              <a:t>Solarge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52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FuturaSun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3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on cases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D9C3DF-FDD1-D544-B6DF-D4D36946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2400" dirty="0"/>
              <a:t>Opportunities available, but unsure how they fit into IPCEI PV:</a:t>
            </a:r>
          </a:p>
          <a:p>
            <a:pPr lvl="1"/>
            <a:r>
              <a:rPr lang="en-NO" sz="2000" dirty="0"/>
              <a:t>Huge investment needs for expanding glass production in Europe + investment and innovation need for greening glass production (e.g. hydrogen, waste heat, recycled glass cullets, local production)</a:t>
            </a:r>
          </a:p>
          <a:p>
            <a:pPr lvl="1"/>
            <a:r>
              <a:rPr lang="en-NO" sz="2000" dirty="0"/>
              <a:t>Several module manufacturers planning and undergoing expansion, but not clear how IPCEI will contribute: e.g. Meyer Burger (7 GW (2027)), ENEL Green Energy (3 GW (2024)), possibly REC Solar France (4 GW (?))</a:t>
            </a:r>
          </a:p>
          <a:p>
            <a:pPr lvl="2"/>
            <a:r>
              <a:rPr lang="en-NO" sz="1800" dirty="0"/>
              <a:t>All have ambitions for innovations related to increased sustainability of modules </a:t>
            </a:r>
          </a:p>
          <a:p>
            <a:pPr lvl="2"/>
            <a:r>
              <a:rPr lang="en-NO" sz="1800" dirty="0"/>
              <a:t>Huge investments – should be accounted for in argumentation towards EC!</a:t>
            </a:r>
          </a:p>
          <a:p>
            <a:pPr lvl="1"/>
            <a:r>
              <a:rPr lang="en-NO" sz="2000" dirty="0"/>
              <a:t>Currently no (?) manufacturer in Europe is counting on a 20/100 GW European manufacturing base. If/when they do plans for expansion will look different – how to handle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7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1E29-B8A6-44DD-9294-CA7BC9F6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34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endParaRPr lang="en-US" sz="4400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latin typeface="Bahnschrift Light" panose="020B0502040204020203" pitchFamily="34" charset="0"/>
              </a:rPr>
              <a:t>THANK YOU FOR YOUR ATTENTION!</a:t>
            </a:r>
          </a:p>
          <a:p>
            <a:endParaRPr lang="lt-LT" dirty="0"/>
          </a:p>
        </p:txBody>
      </p:sp>
      <p:pic>
        <p:nvPicPr>
          <p:cNvPr id="5" name="Bildobjekt 15">
            <a:extLst>
              <a:ext uri="{FF2B5EF4-FFF2-40B4-BE49-F238E27FC236}">
                <a16:creationId xmlns:a16="http://schemas.microsoft.com/office/drawing/2014/main" id="{F54A15F7-2F53-48D3-8678-554FE2F32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87650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312E0B85-F513-49C5-9312-0B3D0A3B1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81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5F8B-4C2C-4EEC-8516-20B05528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3D00-27F5-4E32-A492-03EB8B14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400" dirty="0"/>
              <a:t>EU </a:t>
            </a:r>
            <a:r>
              <a:rPr lang="nb-NO" sz="2400" dirty="0" err="1"/>
              <a:t>Taxonomy</a:t>
            </a:r>
            <a:endParaRPr lang="nb-NO" sz="2400" dirty="0"/>
          </a:p>
          <a:p>
            <a:r>
              <a:rPr lang="en-US" sz="2400" dirty="0" err="1"/>
              <a:t>EcoDesign</a:t>
            </a:r>
            <a:r>
              <a:rPr lang="en-US" sz="2400" dirty="0"/>
              <a:t> &amp; Energy Labelling</a:t>
            </a:r>
          </a:p>
          <a:p>
            <a:r>
              <a:rPr lang="en-US" sz="2400" dirty="0"/>
              <a:t>Recent push for European energy independence in light of the war in Ukraine</a:t>
            </a:r>
          </a:p>
          <a:p>
            <a:r>
              <a:rPr lang="en-US" sz="2400" dirty="0"/>
              <a:t>Recent initiative on EU Solar Strategy</a:t>
            </a:r>
          </a:p>
          <a:p>
            <a:r>
              <a:rPr lang="en-US" sz="2400" dirty="0"/>
              <a:t>Carbon Border Adjustment Mechanism (CBAM) (expected only long term effects)</a:t>
            </a:r>
          </a:p>
          <a:p>
            <a:r>
              <a:rPr lang="en-US" sz="2400" dirty="0"/>
              <a:t>+ others…</a:t>
            </a:r>
          </a:p>
          <a:p>
            <a:endParaRPr lang="en-US" sz="2400" dirty="0"/>
          </a:p>
          <a:p>
            <a:r>
              <a:rPr lang="en-US" sz="2400" dirty="0"/>
              <a:t>These will influence the production and use of PV in Europe with or without the IPCEI</a:t>
            </a:r>
          </a:p>
          <a:p>
            <a:r>
              <a:rPr lang="en-US" sz="2400" dirty="0"/>
              <a:t>The IPCEI for PV can contribute to a better leverage for shaping these policies</a:t>
            </a:r>
          </a:p>
          <a:p>
            <a:endParaRPr lang="en-US" sz="2400" dirty="0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FF179B1-E957-4FEF-BDA1-AA9C09BB9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AAE41988-EB16-4121-97C9-F4B293C44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5" y="6123044"/>
            <a:ext cx="1535462" cy="5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5F8B-4C2C-4EEC-8516-20B05528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IPCEI PG Circular PV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3D00-27F5-4E32-A492-03EB8B14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Not to drive policy formation, but be aware of possible influence on value chain</a:t>
            </a:r>
          </a:p>
          <a:p>
            <a:r>
              <a:rPr lang="en-GB" sz="2000" dirty="0"/>
              <a:t>Leverage previous and ongoing knowledge and results on technology and business innovation</a:t>
            </a:r>
          </a:p>
          <a:p>
            <a:r>
              <a:rPr lang="en-GB" sz="2000" dirty="0"/>
              <a:t>Align and scale current plans to IPCEI PV/ESMC/ESI ambitions (20 GW/100 GW)</a:t>
            </a:r>
          </a:p>
          <a:p>
            <a:r>
              <a:rPr lang="en-GB" sz="2000" dirty="0"/>
              <a:t>Suggested scope of IPCEI PV activities:</a:t>
            </a:r>
          </a:p>
          <a:p>
            <a:pPr lvl="1"/>
            <a:r>
              <a:rPr lang="en-GB" sz="1800" dirty="0"/>
              <a:t>Technical development (new module types, materials, recycling and production processes…)</a:t>
            </a:r>
          </a:p>
          <a:p>
            <a:pPr lvl="1"/>
            <a:r>
              <a:rPr lang="en-GB" sz="1800" dirty="0"/>
              <a:t>Support activity giving relevant insights for standards and policy development </a:t>
            </a:r>
          </a:p>
          <a:p>
            <a:pPr lvl="1"/>
            <a:r>
              <a:rPr lang="en-GB" sz="1800" dirty="0"/>
              <a:t>Business model development (what type of organizations needed, what is the hand-off between actors in the new circular value chain, who does what and how do they make sufficient money doing it)</a:t>
            </a:r>
          </a:p>
          <a:p>
            <a:pPr lvl="1"/>
            <a:r>
              <a:rPr lang="en-GB" sz="1800" dirty="0"/>
              <a:t>Information system innovation (how can ICT help enable goals – e.g. material passport)</a:t>
            </a:r>
          </a:p>
          <a:p>
            <a:pPr lvl="1"/>
            <a:r>
              <a:rPr lang="en-GB" sz="1800" dirty="0"/>
              <a:t>Information to stakeholders (find out how to consistently measure progress on goals, suggest measurement and book-keeping methodology to support policy)</a:t>
            </a:r>
          </a:p>
          <a:p>
            <a:endParaRPr lang="en-GB" sz="2000" dirty="0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FF179B1-E957-4FEF-BDA1-AA9C09BB9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AAE41988-EB16-4121-97C9-F4B293C44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5" y="6123044"/>
            <a:ext cx="1535462" cy="5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5F8B-4C2C-4EEC-8516-20B05528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3D00-27F5-4E32-A492-03EB8B14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Heavily influenced by previous work by others…</a:t>
            </a:r>
          </a:p>
          <a:p>
            <a:r>
              <a:rPr lang="en-GB" sz="2400" dirty="0"/>
              <a:t>To be defined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FF179B1-E957-4FEF-BDA1-AA9C09BB9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AAE41988-EB16-4121-97C9-F4B293C44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5" y="6123044"/>
            <a:ext cx="1535462" cy="58204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F1AAC0-71AB-1C49-B20E-F1A5063C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54" y="2157488"/>
            <a:ext cx="4850839" cy="29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2DEFB2-7C7E-194C-8DBA-D50146A2DA28}"/>
              </a:ext>
            </a:extLst>
          </p:cNvPr>
          <p:cNvSpPr txBox="1"/>
          <p:nvPr/>
        </p:nvSpPr>
        <p:spPr>
          <a:xfrm>
            <a:off x="6968610" y="5329517"/>
            <a:ext cx="408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200" dirty="0"/>
              <a:t>H2020 project CIRCUSOL webpage: </a:t>
            </a:r>
            <a:r>
              <a:rPr lang="en-GB" sz="1200" dirty="0">
                <a:hlinkClick r:id="rId5"/>
              </a:rPr>
              <a:t>https://www.circusol.eu/en/overview/what-to-expect</a:t>
            </a:r>
            <a:r>
              <a:rPr lang="en-GB" sz="1200" dirty="0"/>
              <a:t> </a:t>
            </a:r>
            <a:r>
              <a:rPr lang="en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87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Energy security</a:t>
            </a:r>
          </a:p>
          <a:p>
            <a:pPr lvl="1"/>
            <a:r>
              <a:rPr lang="en-NO" dirty="0"/>
              <a:t>Europe dependent on foreign gass&amp;oil</a:t>
            </a:r>
          </a:p>
          <a:p>
            <a:pPr lvl="1"/>
            <a:r>
              <a:rPr lang="en-NO" dirty="0"/>
              <a:t>Increasing momentum for electrification and buidling of renewable energy infrastructure</a:t>
            </a:r>
          </a:p>
          <a:p>
            <a:r>
              <a:rPr lang="en-NO" dirty="0"/>
              <a:t>Failure:</a:t>
            </a:r>
          </a:p>
          <a:p>
            <a:pPr lvl="1"/>
            <a:r>
              <a:rPr lang="en-NO" dirty="0"/>
              <a:t>Dependence on energy imports makes Europe vulnarable</a:t>
            </a:r>
          </a:p>
          <a:p>
            <a:pPr lvl="1"/>
            <a:r>
              <a:rPr lang="en-NO" dirty="0"/>
              <a:t>More energy could be produced by European infrastructure and European components</a:t>
            </a:r>
          </a:p>
          <a:p>
            <a:r>
              <a:rPr lang="en-NO" dirty="0"/>
              <a:t>IPCEI PV solves this by:</a:t>
            </a:r>
          </a:p>
          <a:p>
            <a:pPr lvl="1"/>
            <a:r>
              <a:rPr lang="en-NO" dirty="0"/>
              <a:t>European value chain for energy components</a:t>
            </a:r>
          </a:p>
          <a:p>
            <a:pPr lvl="1"/>
            <a:r>
              <a:rPr lang="en-NO" dirty="0"/>
              <a:t>Support for increased European energy production without fuel imports</a:t>
            </a:r>
          </a:p>
          <a:p>
            <a:pPr lvl="1"/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03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O" dirty="0"/>
              <a:t>Module production in Europe today imports most of the needed material</a:t>
            </a:r>
          </a:p>
          <a:p>
            <a:pPr lvl="1"/>
            <a:r>
              <a:rPr lang="en-NO" dirty="0"/>
              <a:t>Most cells and other materials, mainly from China</a:t>
            </a:r>
          </a:p>
          <a:p>
            <a:r>
              <a:rPr lang="en-NO" dirty="0"/>
              <a:t>Failure:</a:t>
            </a:r>
          </a:p>
          <a:p>
            <a:pPr lvl="1"/>
            <a:r>
              <a:rPr lang="en-NO" dirty="0"/>
              <a:t>Little established European material streams for high purity, high value materials for PV modules makes European manufacturing vulnerable to supply chain disruption</a:t>
            </a:r>
          </a:p>
          <a:p>
            <a:pPr lvl="1"/>
            <a:r>
              <a:rPr lang="en-NO" dirty="0"/>
              <a:t>By using components produced outside Europe, predominantly China, the CO</a:t>
            </a:r>
            <a:r>
              <a:rPr lang="en-NO" baseline="-25000" dirty="0"/>
              <a:t>2</a:t>
            </a:r>
            <a:r>
              <a:rPr lang="en-NO" dirty="0"/>
              <a:t> footprint of the components are much higher than they could be</a:t>
            </a:r>
          </a:p>
          <a:p>
            <a:r>
              <a:rPr lang="en-NO" dirty="0"/>
              <a:t>IPCEI PV solves this by:</a:t>
            </a:r>
          </a:p>
          <a:p>
            <a:pPr lvl="1"/>
            <a:r>
              <a:rPr lang="en-NO" dirty="0"/>
              <a:t>Encouraging European manufacturing along the whole value chain</a:t>
            </a:r>
          </a:p>
          <a:p>
            <a:pPr lvl="1"/>
            <a:r>
              <a:rPr lang="en-NO" dirty="0"/>
              <a:t>Focus on best-in-class innovation and low CO</a:t>
            </a:r>
            <a:r>
              <a:rPr lang="en-NO" baseline="-25000" dirty="0"/>
              <a:t>2</a:t>
            </a:r>
            <a:r>
              <a:rPr lang="en-NO" dirty="0"/>
              <a:t> materials and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09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O" dirty="0"/>
              <a:t>WEEE mandates 75 % recycling of volume of PV modules</a:t>
            </a:r>
          </a:p>
          <a:p>
            <a:pPr lvl="1"/>
            <a:r>
              <a:rPr lang="en-NO" dirty="0"/>
              <a:t>This is covered by recycling Cu-wires, Al frame and glass</a:t>
            </a:r>
          </a:p>
          <a:p>
            <a:pPr lvl="1"/>
            <a:r>
              <a:rPr lang="en-NO" dirty="0"/>
              <a:t>Al easy to keep quality, glass is typically down-cycled</a:t>
            </a:r>
          </a:p>
          <a:p>
            <a:pPr lvl="1"/>
            <a:r>
              <a:rPr lang="en-NO" dirty="0"/>
              <a:t>Remaining volume landfilled</a:t>
            </a:r>
          </a:p>
          <a:p>
            <a:r>
              <a:rPr lang="en-NO" dirty="0"/>
              <a:t>Failure:</a:t>
            </a:r>
          </a:p>
          <a:p>
            <a:pPr lvl="1"/>
            <a:r>
              <a:rPr lang="en-NO" dirty="0"/>
              <a:t>High purity material, high value (low volume) material wasted (environmental impact)</a:t>
            </a:r>
          </a:p>
          <a:p>
            <a:pPr lvl="1"/>
            <a:r>
              <a:rPr lang="en-NO" dirty="0"/>
              <a:t>High value material wasted (“critical materials” security for Europe)</a:t>
            </a:r>
          </a:p>
          <a:p>
            <a:pPr lvl="1"/>
            <a:r>
              <a:rPr lang="en-NO" dirty="0"/>
              <a:t>Not 100 % recycling</a:t>
            </a:r>
          </a:p>
          <a:p>
            <a:pPr lvl="1"/>
            <a:r>
              <a:rPr lang="en-NO" dirty="0"/>
              <a:t>Waste volumes will become very large: proper handling necessary both from environmental and reputational perspectives</a:t>
            </a:r>
          </a:p>
          <a:p>
            <a:r>
              <a:rPr lang="en-NO" dirty="0"/>
              <a:t>Fix: </a:t>
            </a:r>
          </a:p>
          <a:p>
            <a:pPr lvl="1"/>
            <a:r>
              <a:rPr lang="en-NO" dirty="0"/>
              <a:t>Should be a material quota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4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B1A2F-38F5-4635-8CA8-8E85EE81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A3ED2-C700-4C44-B46F-0DABB266B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dirty="0"/>
              <a:t>Low CO</a:t>
            </a:r>
            <a:r>
              <a:rPr lang="en-NO" baseline="-25000" dirty="0"/>
              <a:t>2</a:t>
            </a:r>
            <a:r>
              <a:rPr lang="en-NO" dirty="0"/>
              <a:t> PV not valued Europe wide</a:t>
            </a:r>
          </a:p>
          <a:p>
            <a:pPr lvl="1"/>
            <a:r>
              <a:rPr lang="en-NO" dirty="0"/>
              <a:t>..</a:t>
            </a:r>
          </a:p>
          <a:p>
            <a:r>
              <a:rPr lang="en-NO" dirty="0"/>
              <a:t>Failure:</a:t>
            </a:r>
          </a:p>
          <a:p>
            <a:pPr lvl="1"/>
            <a:r>
              <a:rPr lang="en-NO" dirty="0"/>
              <a:t>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D9B9A-3D0E-4261-AB4B-A34229FD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DB03-138B-49CA-958A-7D06059F23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Bildobjekt 15">
            <a:extLst>
              <a:ext uri="{FF2B5EF4-FFF2-40B4-BE49-F238E27FC236}">
                <a16:creationId xmlns:a16="http://schemas.microsoft.com/office/drawing/2014/main" id="{178077AB-DE3F-495D-A792-FD222D1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8" y="6175881"/>
            <a:ext cx="1535462" cy="58204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23C082A-CC96-4CDC-AFF8-63107BF9A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" y="6187650"/>
            <a:ext cx="2392045" cy="66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8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A00E0213442479792FB5499BEF5DB" ma:contentTypeVersion="9" ma:contentTypeDescription="Create a new document." ma:contentTypeScope="" ma:versionID="8601135f78b43d9c5d264e4458d2d7b3">
  <xsd:schema xmlns:xsd="http://www.w3.org/2001/XMLSchema" xmlns:xs="http://www.w3.org/2001/XMLSchema" xmlns:p="http://schemas.microsoft.com/office/2006/metadata/properties" xmlns:ns3="e55d0d84-a187-44c7-9bcf-70ce38e92d1c" targetNamespace="http://schemas.microsoft.com/office/2006/metadata/properties" ma:root="true" ma:fieldsID="7b6423d9fc1d5be8a3ebe719fdd2acc2" ns3:_="">
    <xsd:import namespace="e55d0d84-a187-44c7-9bcf-70ce38e92d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d0d84-a187-44c7-9bcf-70ce38e92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988B1-F983-48AC-A64D-617165137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d0d84-a187-44c7-9bcf-70ce38e92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205D49-4A24-4181-BDE0-BE1D965783F3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55d0d84-a187-44c7-9bcf-70ce38e92d1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F56C4E-6F47-414F-9605-978FCDA8C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15897</TotalTime>
  <Words>2151</Words>
  <Application>Microsoft Macintosh PowerPoint</Application>
  <PresentationFormat>Widescreen</PresentationFormat>
  <Paragraphs>253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Bahnschrift Light</vt:lpstr>
      <vt:lpstr>Bahnschrift SemiBold Condensed</vt:lpstr>
      <vt:lpstr>Calibri</vt:lpstr>
      <vt:lpstr>Calibri Light</vt:lpstr>
      <vt:lpstr>Office Theme</vt:lpstr>
      <vt:lpstr>      IPCEI for the PV manufacturing in Europe Project group for Circular PV – targets and cases     </vt:lpstr>
      <vt:lpstr>Background</vt:lpstr>
      <vt:lpstr>Policy factors</vt:lpstr>
      <vt:lpstr>Principles for IPCEI PG Circular PV contribution</vt:lpstr>
      <vt:lpstr>Vision </vt:lpstr>
      <vt:lpstr>Market failures</vt:lpstr>
      <vt:lpstr>Market failures</vt:lpstr>
      <vt:lpstr>Market failures</vt:lpstr>
      <vt:lpstr>Market failures</vt:lpstr>
      <vt:lpstr>Market failures</vt:lpstr>
      <vt:lpstr>Market failures</vt:lpstr>
      <vt:lpstr>Goals/targets per segment</vt:lpstr>
      <vt:lpstr>Suggestion for goals/targets per segment (2030)</vt:lpstr>
      <vt:lpstr>Suggestion for goals/targets per segment (2030) </vt:lpstr>
      <vt:lpstr>Suggestion for goals/targets per segment (2030)</vt:lpstr>
      <vt:lpstr>Suggestion for goals/targets per segment (2030)</vt:lpstr>
      <vt:lpstr>Cases</vt:lpstr>
      <vt:lpstr>Cases</vt:lpstr>
      <vt:lpstr>Cases</vt:lpstr>
      <vt:lpstr>Cases</vt:lpstr>
      <vt:lpstr>Cases</vt:lpstr>
      <vt:lpstr>Cases</vt:lpstr>
      <vt:lpstr>Comments on cases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PV Manufacturing IPCEI  3rd Working Group Meeting</dc:title>
  <dc:creator>Žygimantas Vaičiūnas</dc:creator>
  <cp:lastModifiedBy>Sean Erik Foss</cp:lastModifiedBy>
  <cp:revision>20</cp:revision>
  <dcterms:created xsi:type="dcterms:W3CDTF">2021-09-09T06:51:16Z</dcterms:created>
  <dcterms:modified xsi:type="dcterms:W3CDTF">2022-04-05T20:29:39Z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0x010100827A00E0213442479792FB5499BEF5DB</vt:lpwstr>
  </property>
</Properties>
</file>